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7" r:id="rId3"/>
    <p:sldId id="415" r:id="rId4"/>
    <p:sldId id="452" r:id="rId5"/>
    <p:sldId id="330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454" r:id="rId33"/>
    <p:sldId id="385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34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1E5"/>
    <a:srgbClr val="D8422A"/>
    <a:srgbClr val="ED7D31"/>
    <a:srgbClr val="EEC88F"/>
    <a:srgbClr val="FFE699"/>
    <a:srgbClr val="2B76C8"/>
    <a:srgbClr val="A90FAD"/>
    <a:srgbClr val="70AD47"/>
    <a:srgbClr val="DF452B"/>
    <a:srgbClr val="F5D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418" y="101"/>
      </p:cViewPr>
      <p:guideLst>
        <p:guide orient="horz" pos="2155"/>
        <p:guide pos="3834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10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8.png"/><Relationship Id="rId7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3.png"/><Relationship Id="rId7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tags" Target="../tags/tag6.xml"/><Relationship Id="rId10" Type="http://schemas.openxmlformats.org/officeDocument/2006/relationships/image" Target="../media/image36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tags" Target="../tags/tag7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5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41878" y="3572222"/>
            <a:ext cx="39791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冯建周</a:t>
            </a:r>
            <a:endParaRPr lang="zh-CN" altLang="zh-CN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主要思想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lnSpc>
                <a:spcPct val="125000"/>
              </a:lnSpc>
              <a:defRPr/>
            </a:pP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主要思想：先从初始训练集训练出一个基学习器，再根据基学习器的表现对训练样本分布进行调整，使得先前基学习器做错的训练样本在后续受到更多关注，然后基于调整后的样本分布来训练下一个基学习器；如此重复进行，直至基学习器数目达到事先指定的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，最终将这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个基学习器进行加权结合。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112" y="3054921"/>
            <a:ext cx="3236202" cy="234034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967638" y="3313305"/>
            <a:ext cx="3639025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个体学习器存在强依赖关系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串行生成</a:t>
            </a:r>
            <a:endParaRPr lang="en-US" altLang="zh-CN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kumimoji="0" lang="en-US" altLang="zh-CN" sz="1800" i="0" u="none" strike="noStrike" kern="1200" cap="none" spc="0" normalizeH="0" baseline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noProof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每次调整训练数据的样本分布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算法思想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585499"/>
            <a:ext cx="10816128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Boosting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）采用了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的算法框架。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数据分布学习多个基本分类器。这些数据分布由上一个基本分类器分类出来的结果决定，确定下一步输入样本的权值。将修改过权值的新数据集送给下层分类器进行训练，最后将每次训练得到的分类器最后融合起来，作为最后的决策分类器。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算法思想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35280" y="1405809"/>
                <a:ext cx="11501330" cy="5444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457200" algn="just">
                  <a:lnSpc>
                    <a:spcPct val="125000"/>
                  </a:lnSpc>
                  <a:defRPr/>
                </a:pPr>
                <a:r>
                  <a:rPr lang="zh-CN" altLang="en-US" noProof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假设我们有</a:t>
                </a:r>
                <a:r>
                  <a:rPr lang="en-US" altLang="zh-CN" noProof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noProof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个样本的训练集，其标签为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{−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kumimoji="0" lang="zh-CN" altLang="en-US" sz="18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个弱学习器的预测结果为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…</a:t>
                </a:r>
                <a:r>
                  <a:rPr lang="zh-CN" altLang="en-US" dirty="0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45720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计算样本权重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赋予训练集中每一个样本权重，构成权重向量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，将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𝑫</m:t>
                    </m: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初始化为相等值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𝑫</m:t>
                        </m:r>
                      </m:e>
                      <m:sup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，都为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kumimoji="0" lang="en-US" altLang="zh-CN" b="0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计算错误率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在训练集上训练出一个弱分类器，并计算分类器的错误率。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i="1" u="none" strike="noStrike" kern="1200" cap="none" spc="0" normalizeH="0" baseline="0" noProof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分错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的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数量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样本总数</m:t>
                          </m:r>
                        </m:den>
                      </m:f>
                    </m:oMath>
                  </m:oMathPara>
                </a14:m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计算弱分类器的权重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为当前分类器赋予权重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𝛼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的计算公式为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𝜖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1405809"/>
                <a:ext cx="11501330" cy="5444888"/>
              </a:xfrm>
              <a:prstGeom prst="rect">
                <a:avLst/>
              </a:prstGeom>
              <a:blipFill rotWithShape="1">
                <a:blip r:embed="rId6"/>
                <a:stretch>
                  <a:fillRect t="-10" r="2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算法思想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235263" y="1405809"/>
                <a:ext cx="11701364" cy="4939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调整权重值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根据上一次训练结果，调整权重值（上一次分类正确的权重降低，分类错误的权重增加）。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若第 </a:t>
                </a:r>
                <a14:m>
                  <m:oMath xmlns:m="http://schemas.openxmlformats.org/officeDocument/2006/math"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个样本被正确分类，则该样本权重更改为：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若第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个样本被错误分类，则该样本权重更改为：</a:t>
                </a:r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𝑆𝑢𝑚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b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𝑆𝑢𝑚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 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 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 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𝑆𝑢𝑚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kumimoji="0" lang="en-US" altLang="zh-CN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𝑆𝑢𝑚</m:t>
                    </m:r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kumimoji="0" lang="en-US" altLang="zh-CN" b="0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为规范化因子，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𝑆𝑢𝑚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kumimoji="0" lang="en-US" altLang="zh-CN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在同一数据集上再一次训练弱分类器，然后循环上述过程，直到训练错误率为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，或者弱分类器数目达到指定值。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最终</a:t>
                </a:r>
                <a:r>
                  <a:rPr lang="zh-CN" altLang="en-US" noProof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得到强分类器结果。</a:t>
                </a:r>
                <a:r>
                  <a:rPr lang="en-US" altLang="zh-CN" noProof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        </a:t>
                </a:r>
                <a14:m>
                  <m:oMath xmlns:m="http://schemas.openxmlformats.org/officeDocument/2006/math"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d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noProof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𝑠𝑖𝑔𝑛</m:t>
                    </m:r>
                    <m:d>
                      <m:dPr>
                        <m:ctrlPr>
                          <a:rPr lang="en-US" altLang="zh-CN" b="0" i="1" noProof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altLang="zh-CN" b="0" i="1" noProof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  <m:r>
                              <a:rPr lang="en-US" altLang="zh-CN" b="0" i="1" noProof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))</m:t>
                            </m:r>
                          </m:e>
                        </m:nary>
                      </m:e>
                    </m:d>
                  </m:oMath>
                </a14:m>
                <a:endParaRPr kumimoji="0" lang="en-US" altLang="zh-CN" sz="18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3" y="1405809"/>
                <a:ext cx="11701364" cy="4939030"/>
              </a:xfrm>
              <a:prstGeom prst="rect">
                <a:avLst/>
              </a:prstGeom>
              <a:blipFill rotWithShape="1">
                <a:blip r:embed="rId6"/>
                <a:stretch>
                  <a:fillRect l="-3" t="-11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6992" y="1405809"/>
            <a:ext cx="11537906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假定给出下列训练样本，使用决策树中的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算法（信息增益）当做基础分类器。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94685" y="1989898"/>
          <a:ext cx="84653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86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类别标签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327152" y="3117029"/>
                <a:ext cx="11537906" cy="584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2" y="3117029"/>
                <a:ext cx="11537906" cy="584200"/>
              </a:xfrm>
              <a:prstGeom prst="rect">
                <a:avLst/>
              </a:prstGeom>
              <a:blipFill rotWithShape="1">
                <a:blip r:embed="rId6"/>
                <a:stretch>
                  <a:fillRect l="-1" t="-77" r="1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694685" y="3750013"/>
          <a:ext cx="84653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86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类别标签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初始权值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316992" y="5434179"/>
                <a:ext cx="11537906" cy="1404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:r>
                  <a:rPr lang="en-US" altLang="zh-CN" sz="1600" b="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6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10</m:t>
                            </m:r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10</m:t>
                            </m:r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971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	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对于连续值，分裂点集合为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{0.5, 1.5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3.5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4.5, 5.5, 6.5, 7.5, 8.5}	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计算每个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分裂点的信息熵：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925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160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...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其中，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&gt;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.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den>
                    </m:f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den>
                        </m:f>
                        <m:func>
                          <m:fun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(−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</m:e>
                    </m:func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7</m:t>
                        </m:r>
                      </m:den>
                    </m:f>
                    <m:func>
                      <m:func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</m:e>
                    </m:func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6897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5434179"/>
                <a:ext cx="11537906" cy="1404620"/>
              </a:xfrm>
              <a:prstGeom prst="rect">
                <a:avLst/>
              </a:prstGeom>
              <a:blipFill rotWithShape="1">
                <a:blip r:embed="rId8"/>
                <a:stretch>
                  <a:fillRect l="-1" t="-34" r="1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16992" y="1405809"/>
                <a:ext cx="11537906" cy="1054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在上述数据集上，分裂点取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时，误差率最低，故基本分类器为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1405809"/>
                <a:ext cx="11537906" cy="1054100"/>
              </a:xfrm>
              <a:prstGeom prst="rect">
                <a:avLst/>
              </a:prstGeom>
              <a:blipFill rotWithShape="1">
                <a:blip r:embed="rId6"/>
                <a:stretch>
                  <a:fillRect l="-1" t="-53" r="1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316992" y="2863615"/>
                <a:ext cx="11537906" cy="5575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在训练数据集上的误差率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2863615"/>
                <a:ext cx="11537906" cy="557525"/>
              </a:xfrm>
              <a:prstGeom prst="rect">
                <a:avLst/>
              </a:prstGeom>
              <a:blipFill rotWithShape="1">
                <a:blip r:embed="rId7"/>
                <a:stretch>
                  <a:fillRect l="-1" t="-72" r="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1853287" y="3535087"/>
          <a:ext cx="84653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886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  <a:gridCol w="7054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类别标签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初始权值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316992" y="5442590"/>
                <a:ext cx="11537906" cy="1138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的系数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4326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5442590"/>
                <a:ext cx="11537906" cy="1138555"/>
              </a:xfrm>
              <a:prstGeom prst="rect">
                <a:avLst/>
              </a:prstGeom>
              <a:blipFill rotWithShape="1">
                <a:blip r:embed="rId8"/>
                <a:stretch>
                  <a:fillRect l="-1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16992" y="1405809"/>
                <a:ext cx="11537906" cy="1753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更新数据集的权值分布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(0.07143,0.07143,0.07143,0.07143,0.07143,0.07143,0.16667,0.16667,0.16667,0.07143)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1405809"/>
                <a:ext cx="11537906" cy="1753870"/>
              </a:xfrm>
              <a:prstGeom prst="rect">
                <a:avLst/>
              </a:prstGeom>
              <a:blipFill rotWithShape="1">
                <a:blip r:embed="rId6"/>
                <a:stretch>
                  <a:fillRect l="-1" t="-32" r="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表格 17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1025445" y="3535087"/>
          <a:ext cx="101210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34"/>
                <a:gridCol w="843417"/>
                <a:gridCol w="843417"/>
                <a:gridCol w="843417"/>
                <a:gridCol w="843417"/>
                <a:gridCol w="843417"/>
                <a:gridCol w="843417"/>
                <a:gridCol w="843417"/>
                <a:gridCol w="843417"/>
                <a:gridCol w="843417"/>
                <a:gridCol w="8434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类别标签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初始权值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第一次迭代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316992" y="5562931"/>
                <a:ext cx="11537906" cy="1129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第一次迭代后的分类器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4236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𝑠𝑖𝑔𝑛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个误分类点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92" y="5562931"/>
                <a:ext cx="11537906" cy="1129665"/>
              </a:xfrm>
              <a:prstGeom prst="rect">
                <a:avLst/>
              </a:prstGeom>
              <a:blipFill rotWithShape="1">
                <a:blip r:embed="rId8"/>
                <a:stretch>
                  <a:fillRect l="-1" t="-29" r="1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79552" y="1470266"/>
                <a:ext cx="11537906" cy="1054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在基于上述第一次迭代的参数的基础上，得到第二个分裂点和基本分类器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8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8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" y="1470266"/>
                <a:ext cx="11537906" cy="1054100"/>
              </a:xfrm>
              <a:prstGeom prst="rect">
                <a:avLst/>
              </a:prstGeom>
              <a:blipFill rotWithShape="1">
                <a:blip r:embed="rId6"/>
                <a:stretch>
                  <a:fillRect l="-1" t="-23" r="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79552" y="2605610"/>
                <a:ext cx="11537906" cy="437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在训练数据集上的误差率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07143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i="1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0.21429</a:t>
                </a:r>
                <a:endParaRPr lang="en-US" altLang="zh-CN" i="1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" y="2605610"/>
                <a:ext cx="11537906" cy="437515"/>
              </a:xfrm>
              <a:prstGeom prst="rect">
                <a:avLst/>
              </a:prstGeom>
              <a:blipFill rotWithShape="1">
                <a:blip r:embed="rId7"/>
                <a:stretch>
                  <a:fillRect l="-1" t="-47" r="1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479552" y="3282992"/>
                <a:ext cx="11537906" cy="1138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的系数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6496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479552" y="3282992"/>
                <a:ext cx="11537906" cy="1138555"/>
              </a:xfrm>
              <a:prstGeom prst="rect">
                <a:avLst/>
              </a:prstGeom>
              <a:blipFill rotWithShape="1">
                <a:blip r:embed="rId10"/>
                <a:stretch>
                  <a:fillRect l="-1" t="-4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479552" y="4421205"/>
            <a:ext cx="11537906" cy="437515"/>
          </a:xfrm>
          <a:prstGeom prst="rect">
            <a:avLst/>
          </a:prstGeom>
        </p:spPr>
        <p:txBody>
          <a:bodyPr wrap="square">
            <a:spAutoFit/>
          </a:bodyPr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第二次迭代后的分类器为：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504055" y="4961890"/>
                <a:ext cx="4064000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en-US" altLang="zh-CN" b="0" i="1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ℎ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4236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055" y="4961890"/>
                <a:ext cx="4064000" cy="6451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352165" y="5843270"/>
                <a:ext cx="542988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分类器 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𝑠𝑖𝑔𝑛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))</m:t>
                      </m:r>
                    </m:oMath>
                  </m:oMathPara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在训练数据集上有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3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个误分类点</a:t>
                </a:r>
                <a:endParaRPr lang="zh-CN" altLang="en-US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65" y="5843270"/>
                <a:ext cx="5429885" cy="3683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393192" y="1429720"/>
                <a:ext cx="11537906" cy="406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更新后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的权值分布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2" y="1429720"/>
                <a:ext cx="11537906" cy="406971"/>
              </a:xfrm>
              <a:prstGeom prst="rect">
                <a:avLst/>
              </a:prstGeom>
              <a:blipFill rotWithShape="1">
                <a:blip r:embed="rId6"/>
                <a:stretch>
                  <a:fillRect l="-1" t="-82" r="1" b="-26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表格 22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825500" y="2138045"/>
          <a:ext cx="10121265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560"/>
                <a:gridCol w="843915"/>
                <a:gridCol w="843280"/>
                <a:gridCol w="843280"/>
                <a:gridCol w="843280"/>
                <a:gridCol w="843915"/>
                <a:gridCol w="843280"/>
                <a:gridCol w="843280"/>
                <a:gridCol w="843280"/>
                <a:gridCol w="843280"/>
                <a:gridCol w="84391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数据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类别标签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初始权值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第一次迭代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sym typeface="+mn-ea"/>
                        </a:rPr>
                        <a:t>0.16667</a:t>
                      </a:r>
                      <a:endParaRPr lang="en-US" altLang="zh-CN" sz="1800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ym typeface="+mn-ea"/>
                        </a:rPr>
                        <a:t>0.07143</a:t>
                      </a:r>
                      <a:endParaRPr lang="en-US" altLang="zh-CN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第二次迭代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0.046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0.17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0.11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0.046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897963" y="303982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/>
              <p:cNvSpPr/>
              <p:nvPr/>
            </p:nvSpPr>
            <p:spPr>
              <a:xfrm>
                <a:off x="479425" y="1834515"/>
                <a:ext cx="11537950" cy="106743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在基于上述第二次迭代的参数的基础上，得到第三个基本分类器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.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834515"/>
                <a:ext cx="11537950" cy="106743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12750" y="3089275"/>
                <a:ext cx="11537950" cy="3397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在训练数据集上的误差率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046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184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" y="3089275"/>
                <a:ext cx="11537950" cy="339725"/>
              </a:xfrm>
              <a:prstGeom prst="rect">
                <a:avLst/>
              </a:prstGeom>
              <a:blipFill rotWithShape="1">
                <a:blip r:embed="rId7"/>
                <a:stretch>
                  <a:fillRect b="-14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79552" y="4196337"/>
                <a:ext cx="11537906" cy="626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ea typeface="微软雅黑" panose="020B0503020204020204" pitchFamily="34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的系数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745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" y="4196337"/>
                <a:ext cx="11537906" cy="626110"/>
              </a:xfrm>
              <a:prstGeom prst="rect">
                <a:avLst/>
              </a:prstGeom>
              <a:blipFill rotWithShape="1">
                <a:blip r:embed="rId8"/>
                <a:stretch>
                  <a:fillRect l="-1" t="-41" r="1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479552" y="5207589"/>
                <a:ext cx="11537906" cy="7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4236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6496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𝐺</m:t>
                      </m:r>
                      <m:r>
                        <a:rPr lang="en-US" altLang="zh-CN" b="0" i="1" baseline="-2500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.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745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𝑠𝑖𝑔𝑛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在训练数据集上有</a:t>
                </a: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个误分类点，迭代结束。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" y="5207589"/>
                <a:ext cx="11537906" cy="783590"/>
              </a:xfrm>
              <a:prstGeom prst="rect">
                <a:avLst/>
              </a:prstGeom>
              <a:blipFill rotWithShape="1">
                <a:blip r:embed="rId9"/>
                <a:stretch>
                  <a:fillRect l="-1" t="-75" r="1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2487014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512718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集成学习概述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集成学习算法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Boosting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Bagging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结合策略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85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Boosting-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AdaBoost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算法示例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custDataLst>
                  <p:tags r:id="rId6"/>
                </p:custDataLst>
              </p:nvPr>
            </p:nvGraphicFramePr>
            <p:xfrm>
              <a:off x="825667" y="1430357"/>
              <a:ext cx="105205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3425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序号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初始权值</a:t>
                          </a:r>
                          <a:r>
                            <a:rPr lang="en-US" altLang="zh-CN" dirty="0"/>
                            <a:t>_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第一次迭代</a:t>
                          </a:r>
                          <a:r>
                            <a:rPr lang="en-US" altLang="zh-CN" dirty="0"/>
                            <a:t>_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en-US" altLang="zh-CN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en-US" altLang="zh-CN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第二次迭代</a:t>
                          </a:r>
                          <a:r>
                            <a:rPr lang="en-US" altLang="zh-CN" dirty="0"/>
                            <a:t>_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custDataLst>
                  <p:tags r:id="rId7"/>
                </p:custDataLst>
              </p:nvPr>
            </p:nvGraphicFramePr>
            <p:xfrm>
              <a:off x="825667" y="1430357"/>
              <a:ext cx="10520555" cy="4450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53425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  <a:gridCol w="876713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/>
                            <a:t>序号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10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X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9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Y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solidFill>
                          <a:srgbClr val="D8422A">
                            <a:alpha val="55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rgbClr val="FF0000"/>
                              </a:solidFill>
                              <a:sym typeface="+mn-ea"/>
                            </a:rPr>
                            <a:t>0.16667</a:t>
                          </a:r>
                          <a:endParaRPr lang="en-US" altLang="zh-CN" sz="1800" dirty="0">
                            <a:solidFill>
                              <a:srgbClr val="FF0000"/>
                            </a:solidFill>
                            <a:sym typeface="+mn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ym typeface="+mn-ea"/>
                            </a:rPr>
                            <a:t>0.07143</a:t>
                          </a:r>
                          <a:endParaRPr lang="en-US" altLang="zh-CN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en-US" altLang="zh-CN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en-US" altLang="zh-CN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FF0000"/>
                              </a:solidFill>
                            </a:rPr>
                            <a:t>0.17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0.11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0.046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8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en-US" altLang="zh-CN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-1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479552" y="6193109"/>
                <a:ext cx="11537906" cy="437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𝑠𝑖𝑔𝑛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在训练数据集上有</a:t>
                </a:r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个误分类点，迭代结束。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2" y="6193109"/>
                <a:ext cx="11537906" cy="437515"/>
              </a:xfrm>
              <a:prstGeom prst="rect">
                <a:avLst/>
              </a:prstGeom>
              <a:blipFill rotWithShape="1">
                <a:blip r:embed="rId9"/>
                <a:stretch>
                  <a:fillRect l="-1" t="-135" r="1" b="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集成学习概述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集成学习算法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Boosting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Bagging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结合策略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Bagging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与随机森林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456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由之前的证明可得出集成学习中的基学习器应尽可能相互独立，虽然“独立”在现实任务中无法做到，但可以使基学习器尽可能具有较大的差异。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给定一个训练数据集，一种可能的做法是对训练样本进行采样，产生出若干个不同的子集，再从每个子集中训练出一个基学习器。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但如果采样出的每个子集都完全不同，则每个基学习器只用到了一小部分训练数据，甚至不足以进行有效学习，显然无法确保产生较好的基学习器。为了解决这个问题，考虑使用相互有交叠的采样子集。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特点：基学习器不存在强依赖关系、采用并行化生成的方式、需要用到自助采样法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Bagging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与随机森林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77881" y="1405809"/>
                <a:ext cx="10816128" cy="3869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457200" algn="just">
                  <a:lnSpc>
                    <a:spcPct val="125000"/>
                  </a:lnSpc>
                  <a:defRPr/>
                </a:pP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Bagging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oostrap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AGG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rega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）是基于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自助采样法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个训练样本的采样集，然后基于每个采样集训练一个基学习器，再将这些基学习器进行结合。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45720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indent="45720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自助采样法（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Bootstrap Method / Bootstrapping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个样本的数据集，先随机取出一个样本放入采样集中，再把该样本放回初始数据集，使得下次采样时该样本仍有可能被选中，经过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次随机采样操作后，得到包含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个样本的采样集，初始训练集中有的样本多次出现，有的则从未出现。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indent="45720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根据有放回的随机抽样构造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个采样集，对他们分别进行训练，可得到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个弱分类器，然后根据每个弱分类器返回的结果，采用一定的组合策略得到最后的强分类器。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1" y="1405809"/>
                <a:ext cx="10816128" cy="3869457"/>
              </a:xfrm>
              <a:prstGeom prst="rect">
                <a:avLst/>
              </a:prstGeom>
              <a:blipFill rotWithShape="1">
                <a:blip r:embed="rId6"/>
                <a:stretch>
                  <a:fillRect l="-3" t="-14" r="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Bagging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与随机森林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77881" y="1405809"/>
                <a:ext cx="10816128" cy="75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indent="457200" algn="just">
                  <a:lnSpc>
                    <a:spcPct val="125000"/>
                  </a:lnSpc>
                  <a:defRPr/>
                </a:pPr>
                <a:r>
                  <a:rPr lang="en-US" altLang="zh-CN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Bagging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oostrap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AGG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rega</a:t>
                </a:r>
                <a:r>
                  <a:rPr lang="en-US" altLang="zh-CN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TING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）是基于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自助采样法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个训练样本的采样集，然后基于每个采样集训练一个基学习器，再将这些基学习器进行结合。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1" y="1405809"/>
                <a:ext cx="10816128" cy="753220"/>
              </a:xfrm>
              <a:prstGeom prst="rect">
                <a:avLst/>
              </a:prstGeom>
              <a:blipFill rotWithShape="1">
                <a:blip r:embed="rId6"/>
                <a:stretch>
                  <a:fillRect l="-3" t="-74" r="5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/>
          <p:cNvGrpSpPr/>
          <p:nvPr/>
        </p:nvGrpSpPr>
        <p:grpSpPr>
          <a:xfrm>
            <a:off x="907964" y="2412922"/>
            <a:ext cx="10376072" cy="3032760"/>
            <a:chOff x="1025443" y="2560320"/>
            <a:chExt cx="10376072" cy="3032760"/>
          </a:xfrm>
        </p:grpSpPr>
        <p:sp>
          <p:nvSpPr>
            <p:cNvPr id="2" name="矩形: 圆角 1"/>
            <p:cNvSpPr/>
            <p:nvPr/>
          </p:nvSpPr>
          <p:spPr>
            <a:xfrm>
              <a:off x="1025443" y="3822192"/>
              <a:ext cx="1892808" cy="64008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训练样本集</a:t>
              </a:r>
              <a:r>
                <a:rPr lang="en-US" altLang="zh-CN" sz="1600" dirty="0"/>
                <a:t>(m)</a:t>
              </a:r>
              <a:endParaRPr lang="zh-CN" altLang="en-US" sz="1600" dirty="0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4042324" y="2685906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采样集</a:t>
              </a:r>
              <a:r>
                <a:rPr lang="en-US" altLang="zh-CN" sz="1600" dirty="0"/>
                <a:t>_1</a:t>
              </a:r>
              <a:endParaRPr lang="zh-CN" altLang="en-US" sz="1600" dirty="0"/>
            </a:p>
          </p:txBody>
        </p:sp>
        <p:sp>
          <p:nvSpPr>
            <p:cNvPr id="18" name="矩形: 圆角 17"/>
            <p:cNvSpPr/>
            <p:nvPr/>
          </p:nvSpPr>
          <p:spPr>
            <a:xfrm>
              <a:off x="4042324" y="3301911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采样集</a:t>
              </a:r>
              <a:r>
                <a:rPr lang="en-US" altLang="zh-CN" sz="1600" dirty="0"/>
                <a:t>_2</a:t>
              </a:r>
              <a:endParaRPr lang="zh-CN" altLang="en-US" sz="1600" dirty="0"/>
            </a:p>
          </p:txBody>
        </p:sp>
        <p:sp>
          <p:nvSpPr>
            <p:cNvPr id="22" name="矩形: 圆角 21"/>
            <p:cNvSpPr/>
            <p:nvPr/>
          </p:nvSpPr>
          <p:spPr>
            <a:xfrm>
              <a:off x="4042324" y="3917916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采样集</a:t>
              </a:r>
              <a:r>
                <a:rPr lang="en-US" altLang="zh-CN" sz="1600" dirty="0"/>
                <a:t>_3</a:t>
              </a:r>
              <a:endParaRPr lang="zh-CN" altLang="en-US" sz="1600" dirty="0"/>
            </a:p>
          </p:txBody>
        </p:sp>
        <p:sp>
          <p:nvSpPr>
            <p:cNvPr id="23" name="矩形: 圆角 22"/>
            <p:cNvSpPr/>
            <p:nvPr/>
          </p:nvSpPr>
          <p:spPr>
            <a:xfrm>
              <a:off x="4042324" y="5017099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采样集</a:t>
              </a:r>
              <a:r>
                <a:rPr lang="en-US" altLang="zh-CN" sz="1600" dirty="0"/>
                <a:t>_n</a:t>
              </a:r>
              <a:endParaRPr lang="zh-CN" altLang="en-US" sz="1600" dirty="0"/>
            </a:p>
          </p:txBody>
        </p:sp>
        <p:sp>
          <p:nvSpPr>
            <p:cNvPr id="5" name="文本框 4"/>
            <p:cNvSpPr txBox="1"/>
            <p:nvPr/>
          </p:nvSpPr>
          <p:spPr>
            <a:xfrm rot="5400000">
              <a:off x="4669008" y="4507151"/>
              <a:ext cx="393056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…</a:t>
              </a:r>
              <a:endParaRPr lang="zh-CN" altLang="en-US" sz="2000" b="1" dirty="0"/>
            </a:p>
          </p:txBody>
        </p:sp>
        <p:sp>
          <p:nvSpPr>
            <p:cNvPr id="7" name="箭头: 右 6"/>
            <p:cNvSpPr/>
            <p:nvPr/>
          </p:nvSpPr>
          <p:spPr>
            <a:xfrm>
              <a:off x="2915082" y="4059936"/>
              <a:ext cx="112724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915082" y="3490454"/>
              <a:ext cx="8872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/>
                <a:t>每次随机选取</a:t>
              </a:r>
              <a:r>
                <a:rPr lang="en-US" altLang="zh-CN" sz="1200" dirty="0"/>
                <a:t>m</a:t>
              </a:r>
              <a:r>
                <a:rPr lang="zh-CN" altLang="en-US" sz="1200" dirty="0"/>
                <a:t>个样本</a:t>
              </a:r>
              <a:endParaRPr lang="zh-CN" altLang="en-US" sz="1200" dirty="0"/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6848430" y="2685906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弱分类器</a:t>
              </a:r>
              <a:r>
                <a:rPr lang="en-US" altLang="zh-CN" sz="1600" dirty="0"/>
                <a:t>_1</a:t>
              </a:r>
              <a:endParaRPr lang="zh-CN" altLang="en-US" sz="1600" dirty="0"/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6848430" y="3301911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弱分类器</a:t>
              </a:r>
              <a:r>
                <a:rPr lang="en-US" altLang="zh-CN" sz="1600" dirty="0"/>
                <a:t>_2</a:t>
              </a:r>
              <a:endParaRPr lang="zh-CN" altLang="en-US" sz="1600" dirty="0"/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6848430" y="3917916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弱分类器</a:t>
              </a:r>
              <a:r>
                <a:rPr lang="en-US" altLang="zh-CN" sz="1600" dirty="0"/>
                <a:t>_3</a:t>
              </a:r>
              <a:endParaRPr lang="zh-CN" altLang="en-US" sz="1600" dirty="0"/>
            </a:p>
          </p:txBody>
        </p:sp>
        <p:sp>
          <p:nvSpPr>
            <p:cNvPr id="27" name="矩形: 圆角 26"/>
            <p:cNvSpPr/>
            <p:nvPr/>
          </p:nvSpPr>
          <p:spPr>
            <a:xfrm>
              <a:off x="6848430" y="5017099"/>
              <a:ext cx="1646424" cy="450950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弱分类器</a:t>
              </a:r>
              <a:r>
                <a:rPr lang="en-US" altLang="zh-CN" sz="1600" dirty="0"/>
                <a:t>_n</a:t>
              </a:r>
              <a:endParaRPr lang="zh-CN" altLang="en-US" sz="1600" dirty="0"/>
            </a:p>
          </p:txBody>
        </p:sp>
        <p:sp>
          <p:nvSpPr>
            <p:cNvPr id="28" name="文本框 27"/>
            <p:cNvSpPr txBox="1"/>
            <p:nvPr/>
          </p:nvSpPr>
          <p:spPr>
            <a:xfrm rot="5400000">
              <a:off x="7475114" y="4507151"/>
              <a:ext cx="393056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…</a:t>
              </a:r>
              <a:endParaRPr lang="zh-CN" altLang="en-US" sz="2000" b="1" dirty="0"/>
            </a:p>
          </p:txBody>
        </p:sp>
        <p:sp>
          <p:nvSpPr>
            <p:cNvPr id="29" name="箭头: 右 28"/>
            <p:cNvSpPr/>
            <p:nvPr/>
          </p:nvSpPr>
          <p:spPr>
            <a:xfrm>
              <a:off x="6262788" y="4059936"/>
              <a:ext cx="56942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0" name="箭头: 右 29"/>
            <p:cNvSpPr/>
            <p:nvPr/>
          </p:nvSpPr>
          <p:spPr>
            <a:xfrm>
              <a:off x="6262788" y="3456890"/>
              <a:ext cx="56942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1" name="箭头: 右 30"/>
            <p:cNvSpPr/>
            <p:nvPr/>
          </p:nvSpPr>
          <p:spPr>
            <a:xfrm>
              <a:off x="6262788" y="2853844"/>
              <a:ext cx="56942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2" name="箭头: 右 31"/>
            <p:cNvSpPr/>
            <p:nvPr/>
          </p:nvSpPr>
          <p:spPr>
            <a:xfrm>
              <a:off x="6262788" y="5157992"/>
              <a:ext cx="56942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矩形: 圆角 8"/>
            <p:cNvSpPr/>
            <p:nvPr/>
          </p:nvSpPr>
          <p:spPr>
            <a:xfrm>
              <a:off x="5783641" y="2940084"/>
              <a:ext cx="329160" cy="2332956"/>
            </a:xfrm>
            <a:prstGeom prst="roundRect">
              <a:avLst>
                <a:gd name="adj" fmla="val 22840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分别进行分类训练</a:t>
              </a:r>
              <a:endParaRPr lang="zh-CN" altLang="en-US" sz="1600" dirty="0"/>
            </a:p>
          </p:txBody>
        </p:sp>
        <p:sp>
          <p:nvSpPr>
            <p:cNvPr id="33" name="矩形: 圆角 32"/>
            <p:cNvSpPr/>
            <p:nvPr/>
          </p:nvSpPr>
          <p:spPr>
            <a:xfrm>
              <a:off x="8944387" y="2940084"/>
              <a:ext cx="329160" cy="2332956"/>
            </a:xfrm>
            <a:prstGeom prst="roundRect">
              <a:avLst>
                <a:gd name="adj" fmla="val 33023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结合策略</a:t>
              </a:r>
              <a:endParaRPr lang="zh-CN" altLang="en-US" sz="1600" dirty="0"/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10061245" y="3456890"/>
              <a:ext cx="1340270" cy="1370684"/>
            </a:xfrm>
            <a:prstGeom prst="roundRect">
              <a:avLst>
                <a:gd name="adj" fmla="val 2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强分类器</a:t>
              </a:r>
              <a:endParaRPr lang="zh-CN" altLang="en-US" sz="1600" dirty="0"/>
            </a:p>
          </p:txBody>
        </p:sp>
        <p:sp>
          <p:nvSpPr>
            <p:cNvPr id="35" name="箭头: 右 34"/>
            <p:cNvSpPr/>
            <p:nvPr/>
          </p:nvSpPr>
          <p:spPr>
            <a:xfrm>
              <a:off x="9382685" y="4059936"/>
              <a:ext cx="569422" cy="16916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8554138" y="2560320"/>
              <a:ext cx="265991" cy="3032760"/>
            </a:xfrm>
            <a:prstGeom prst="rightBrace">
              <a:avLst>
                <a:gd name="adj1" fmla="val 78752"/>
                <a:gd name="adj2" fmla="val 50000"/>
              </a:avLst>
            </a:prstGeom>
            <a:ln w="28575">
              <a:solidFill>
                <a:srgbClr val="A2C1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大括号 10"/>
            <p:cNvSpPr/>
            <p:nvPr/>
          </p:nvSpPr>
          <p:spPr>
            <a:xfrm>
              <a:off x="3760113" y="2560320"/>
              <a:ext cx="265991" cy="3032760"/>
            </a:xfrm>
            <a:prstGeom prst="leftBrace">
              <a:avLst>
                <a:gd name="adj1" fmla="val 141351"/>
                <a:gd name="adj2" fmla="val 51884"/>
              </a:avLst>
            </a:prstGeom>
            <a:ln w="28575">
              <a:solidFill>
                <a:srgbClr val="A2C1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/>
          <p:cNvSpPr/>
          <p:nvPr/>
        </p:nvSpPr>
        <p:spPr>
          <a:xfrm>
            <a:off x="677881" y="5764056"/>
            <a:ext cx="10816128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lnSpc>
                <a:spcPct val="125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方法的代表算法是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随机森林（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Ramdom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Forest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的一个扩展变体。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在以决策树为基学习器构建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框架的基础上，进一步在决策树的训练过程中引入了随机属性选择。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54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Bagging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随机森林特点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lnSpc>
                <a:spcPct val="125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中有许多的分类树。我们要将一个输入样本进行分类，我们需要将输入样本输入到每棵树中进行分类。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584" y="2575160"/>
            <a:ext cx="43910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6431782" y="2775847"/>
            <a:ext cx="47581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森林中任意两棵树的相关性：相关性越大，错误率越大；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森林中每棵树的分类能力：每棵树的分类能力越强，整个森林的错误率越低。</a:t>
            </a:r>
            <a:endParaRPr lang="zh-CN" altLang="en-US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54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Bagging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随机森林流程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677881" y="1405809"/>
                <a:ext cx="10816128" cy="3900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假设共有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个样本的训练集，需要的弱分类器为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对样本使用自助采样法进行随机抽样，共采样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条样本的采样集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进行决策树的构建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25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构建决策树时，传统决策树在选择属性时根据当前节点的属性集合（假设有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个属性）中选择一个最优属性；但在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RF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中，对基决策树的每个节点，先从该节点的属性集合中随机选择一个包含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个属性的子集，再从这个子集中选择一个最优属性用于划分。（若令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，则基决策树与传统决策树构建方法相同；若令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，则是随机选择一个属性用于划分；一般情况下，推荐值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𝑙𝑜𝑔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将构建的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个弱分类器进行结合，得到强分类器。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81" y="1405809"/>
                <a:ext cx="10816128" cy="3900170"/>
              </a:xfrm>
              <a:prstGeom prst="rect">
                <a:avLst/>
              </a:prstGeom>
              <a:blipFill rotWithShape="1">
                <a:blip r:embed="rId6"/>
                <a:stretch>
                  <a:fillRect l="-3" t="-14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集成学习概述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集成学习算法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Boosting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Bagging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结合策略</a:t>
            </a:r>
            <a:endParaRPr lang="zh-CN" altLang="en-US" dirty="0">
              <a:solidFill>
                <a:schemeClr val="lt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54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结合策略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79425" y="1405809"/>
                <a:ext cx="11213040" cy="5124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假设集成包含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个基学习器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在示例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的输出为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对于数值类的回归预测问题，通常使用的结合策略是平均法。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算术平均法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加权平均法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, 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一般而言，在个体学习器性能相差较大时宜使用加权平均法，而在个体学习器性能相近时宜使用简单平均法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405809"/>
                <a:ext cx="11213040" cy="5124288"/>
              </a:xfrm>
              <a:prstGeom prst="rect">
                <a:avLst/>
              </a:prstGeom>
              <a:blipFill rotWithShape="1">
                <a:blip r:embed="rId6"/>
                <a:stretch>
                  <a:fillRect t="-11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54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结合策略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479425" y="1405809"/>
                <a:ext cx="11213040" cy="3869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5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假设集成包含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个基学习器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在示例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的输出为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绝对多数投票法，即若某标记得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票过半数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，即预测为该标记；否则拒绝预测。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相对多数投票法（</a:t>
                </a:r>
                <a:r>
                  <a:rPr lang="zh-CN" altLang="en-US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少数服从多数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），即预测为得票最多的标记，若同时有多个标记获最高票，则从中随机选取一个。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25000"/>
                  </a:lnSpc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25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加权投票法，和加权平均法一样，每个基学习器的分类票数与权重相乘，最终将各个类别的加权票数求和，最大的值对应的类别为最终类别。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405809"/>
                <a:ext cx="11213040" cy="3869457"/>
              </a:xfrm>
              <a:prstGeom prst="rect">
                <a:avLst/>
              </a:prstGeom>
              <a:blipFill rotWithShape="1">
                <a:blip r:embed="rId6"/>
                <a:stretch>
                  <a:fillRect t="-14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集成学习概述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集成学习算法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Boosting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Bagging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结合策略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集成学习算法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354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结合策略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9425" y="2283633"/>
            <a:ext cx="11213040" cy="283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前两种方法都是对弱学习器的结果做平均或者投票，相对比较简单，但是可能学习误差较大。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对于学习法，代表方法是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Stacking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算法的主要思想是利用弱学习器的学习结果作为输入，将初始样本的标记当做样例标记，重新训练新的学习器。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在这种情况下，将弱学习器称为初级学习器，将用于结合的学习器称为次级学习器。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决策树的定义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决策树的基本流程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代码实践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特征变量选择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决策树的生成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决策树的剪枝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什么是集成学习？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这样一个过程，按照某种算法生成多个模型，再将这些模型按照某种方法组合在一起来解决某个智能计算问题。集成学习主要用来提高模型（分类，预测，函数估计等）的性能，或者用来降低模型选择不当的可能性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8559" y="3656798"/>
            <a:ext cx="4200525" cy="1790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112" y="3215559"/>
            <a:ext cx="3362276" cy="2673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52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什么是集成学习？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考虑一个简单的例子，在二分类问题中，假定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个分类器在三个样本中的表现如下图所示，其中√ 表示分类正确，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号表示分类错误，集成的结果通过投票产生。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98" y="2852940"/>
            <a:ext cx="6975893" cy="166052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7881" y="5129825"/>
            <a:ext cx="10816128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集成个体应：好而不同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86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为什么集成学习有效果？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545469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考虑二分类问题，假设基分类器的错误率为：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935661" y="2145792"/>
                <a:ext cx="230056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661" y="2145792"/>
                <a:ext cx="2300566" cy="404983"/>
              </a:xfrm>
              <a:prstGeom prst="rect">
                <a:avLst/>
              </a:prstGeom>
              <a:blipFill rotWithShape="1">
                <a:blip r:embed="rId6"/>
                <a:stretch>
                  <a:fillRect l="-19" t="-31" r="17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77881" y="3075479"/>
            <a:ext cx="10816128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假设集成通过简单投票法结合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个基分类器，若有超过半数的基分类器正确则分类就正确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901725" y="4336116"/>
                <a:ext cx="256730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25" y="4336116"/>
                <a:ext cx="2567306" cy="871264"/>
              </a:xfrm>
              <a:prstGeom prst="rect">
                <a:avLst/>
              </a:prstGeom>
              <a:blipFill rotWithShape="1">
                <a:blip r:embed="rId7"/>
                <a:stretch>
                  <a:fillRect l="-21" t="-39" r="21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674318" y="4283441"/>
                <a:ext cx="3336764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18" y="4283441"/>
                <a:ext cx="3336764" cy="976614"/>
              </a:xfrm>
              <a:prstGeom prst="rect">
                <a:avLst/>
              </a:prstGeom>
              <a:blipFill rotWithShape="1">
                <a:blip r:embed="rId8"/>
                <a:stretch>
                  <a:fillRect l="-2" t="-37" r="1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25" y="3931492"/>
            <a:ext cx="2094305" cy="1680511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7830185" y="2172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f(x)</a:t>
            </a:r>
            <a:r>
              <a:rPr lang="zh-CN" altLang="zh-CN"/>
              <a:t>是真实函数</a:t>
            </a:r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86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为什么集成学习有效果？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假设基分类器的错误率相互独立，则由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Hoeffding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不等式可得集成的错误率为：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4257161" y="2145792"/>
                <a:ext cx="4171078" cy="889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161" y="2145792"/>
                <a:ext cx="4171078" cy="889282"/>
              </a:xfrm>
              <a:prstGeom prst="rect">
                <a:avLst/>
              </a:prstGeom>
              <a:blipFill rotWithShape="1">
                <a:blip r:embed="rId6"/>
                <a:stretch>
                  <a:fillRect l="-3" t="-14" r="12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77881" y="4128321"/>
            <a:ext cx="10816128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上式显示，在一定条件下，随着集成分类器数目的增加，集成的错误率将指数级下降，最终趋向于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930952" y="3035074"/>
                <a:ext cx="2497287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952" y="3035074"/>
                <a:ext cx="2497287" cy="610936"/>
              </a:xfrm>
              <a:prstGeom prst="rect">
                <a:avLst/>
              </a:prstGeom>
              <a:blipFill rotWithShape="1">
                <a:blip r:embed="rId7"/>
                <a:stretch>
                  <a:fillRect l="-2" t="-67" r="21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0" y="660391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0" y="6581001"/>
            <a:ext cx="3379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https://www.cnblogs.com/zzycv/p/9152332.html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87337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286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集成学习注意事项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上面的分析有一个关键假设：基学习器的误差相互独立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事实上，个体学习器的“准确性”和“多样性”本身就存在冲突。一般的，准确性很高之后，要增加多样性就得牺牲准确性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如何产生“好而不同”的个体学习器是集成学习研究的核心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集成学习大致可分为两大类。第一类：个体学习器间存在强依赖关系、必须串行生成的序列化方法，代表是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；第二类：个体学习器间不存在强依赖关系、可同时生成的并行化方法，代表是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与随机森林。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集成学习概述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lt1"/>
                </a:solidFill>
              </a:rPr>
              <a:t>集成学习算法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</a:rPr>
              <a:t>Boosting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Bagging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结合策略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80,&quot;width&quot;:6400}"/>
</p:tagLst>
</file>

<file path=ppt/tags/tag10.xml><?xml version="1.0" encoding="utf-8"?>
<p:tagLst xmlns:p="http://schemas.openxmlformats.org/presentationml/2006/main">
  <p:tag name="KSO_WPP_MARK_KEY" val="df7bb181-24ae-4fb4-9bde-50a3ffe010ef"/>
  <p:tag name="COMMONDATA" val="eyJoZGlkIjoiMjU2ZDQxNzEzMmJlODI0MTk0MTVmZmJlZGIxZTk2MTIifQ=="/>
</p:tagLst>
</file>

<file path=ppt/tags/tag2.xml><?xml version="1.0" encoding="utf-8"?>
<p:tagLst xmlns:p="http://schemas.openxmlformats.org/presentationml/2006/main">
  <p:tag name="KSO_WM_UNIT_TABLE_BEAUTIFY" val="smartTable{61337552-330e-47e7-8ee8-25c612f2b235}"/>
</p:tagLst>
</file>

<file path=ppt/tags/tag3.xml><?xml version="1.0" encoding="utf-8"?>
<p:tagLst xmlns:p="http://schemas.openxmlformats.org/presentationml/2006/main">
  <p:tag name="KSO_WM_UNIT_TABLE_BEAUTIFY" val="smartTable{b6b93936-605c-4dbe-a0e3-2358664bde65}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TABLE_BEAUTIFY" val="smartTable{867d3092-5f9e-469c-a1ad-579dd16fa12d}"/>
</p:tagLst>
</file>

<file path=ppt/tags/tag8.xml><?xml version="1.0" encoding="utf-8"?>
<p:tagLst xmlns:p="http://schemas.openxmlformats.org/presentationml/2006/main">
  <p:tag name="KSO_WM_UNIT_TABLE_BEAUTIFY" val="smartTable{204982eb-ed32-4579-baee-0f4fb8bd3e7a}"/>
</p:tagLst>
</file>

<file path=ppt/tags/tag9.xml><?xml version="1.0" encoding="utf-8"?>
<p:tagLst xmlns:p="http://schemas.openxmlformats.org/presentationml/2006/main">
  <p:tag name="KSO_WM_UNIT_TABLE_BEAUTIFY" val="smartTable{204982eb-ed32-4579-baee-0f4fb8bd3e7a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7164</Words>
  <Application>WPS 演示</Application>
  <PresentationFormat>宽屏</PresentationFormat>
  <Paragraphs>1223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Times New Roman</vt:lpstr>
      <vt:lpstr>Cambria Math</vt:lpstr>
      <vt:lpstr>Arial Unicode MS</vt:lpstr>
      <vt:lpstr>等线 Light</vt:lpstr>
      <vt:lpstr>等线</vt:lpstr>
      <vt:lpstr>Calibri</vt:lpstr>
      <vt:lpstr>BatangChe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510</cp:revision>
  <dcterms:created xsi:type="dcterms:W3CDTF">2020-07-22T07:30:00Z</dcterms:created>
  <dcterms:modified xsi:type="dcterms:W3CDTF">2023-05-24T03:01:09Z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890147898A5444BEABCFED069CDE2FB7_12</vt:lpwstr>
  </property>
  <property fmtid="{D5CDD505-2E9C-101B-9397-08002B2CF9AE}" pid="3" name="KSOProductBuildVer">
    <vt:lpwstr>2052-11.1.0.14309</vt:lpwstr>
  </property>
</Properties>
</file>